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</p:sldMasterIdLst>
  <p:notesMasterIdLst>
    <p:notesMasterId r:id="rId26"/>
  </p:notesMasterIdLst>
  <p:sldIdLst>
    <p:sldId id="264" r:id="rId5"/>
    <p:sldId id="275" r:id="rId6"/>
    <p:sldId id="257" r:id="rId7"/>
    <p:sldId id="260" r:id="rId8"/>
    <p:sldId id="259" r:id="rId9"/>
    <p:sldId id="258" r:id="rId10"/>
    <p:sldId id="261" r:id="rId11"/>
    <p:sldId id="280" r:id="rId12"/>
    <p:sldId id="281" r:id="rId13"/>
    <p:sldId id="262" r:id="rId14"/>
    <p:sldId id="278" r:id="rId15"/>
    <p:sldId id="266" r:id="rId16"/>
    <p:sldId id="267" r:id="rId17"/>
    <p:sldId id="268" r:id="rId18"/>
    <p:sldId id="269" r:id="rId19"/>
    <p:sldId id="279" r:id="rId20"/>
    <p:sldId id="276" r:id="rId21"/>
    <p:sldId id="270" r:id="rId22"/>
    <p:sldId id="273" r:id="rId23"/>
    <p:sldId id="271" r:id="rId24"/>
    <p:sldId id="27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236" y="-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A988AA-4B58-41F5-8828-5416AD088F59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38835-225C-4FE8-A0B2-A64BB4AF4F6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3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38835-225C-4FE8-A0B2-A64BB4AF4F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27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96352-C795-4153-B1EE-76A35C8EA81B}" type="slidenum">
              <a:rPr lang="en-GB" smtClean="0">
                <a:solidFill>
                  <a:prstClr val="black"/>
                </a:solidFill>
              </a:rPr>
              <a:pPr/>
              <a:t>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821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39FC4-161D-431C-8DDC-203CA6AC1D89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3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48E4D-4C27-4ADB-8DFF-21AC63B06F71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7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835B5-E148-451D-BCD2-01FB7328C9C4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2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9001-B6AB-40EB-A1DD-1CFECA51150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898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7D09-CE26-4FCE-8EEC-CFEDF7776A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20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2CF47-19EE-474F-BC37-04AF9146890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875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5F32-11C3-424D-9894-9F4315CD8D7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744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F95AC-B51C-44A3-BE60-D92C5D431C0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99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02233-0B30-420D-89B1-839484C07EB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76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333C-24D1-45A7-97DB-AF7B4E890A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452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9231A-7969-4E9C-A9DA-71DE808CCDE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23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E6ADF-3C4D-4D93-A914-24F7EF5329AA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47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6FD8-28B4-4CB8-A9EA-B39381EA9B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86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B8EBB-13E1-439A-9A1A-F791BB0C21E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202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C21C5-84C4-474A-BDCE-C77E104C338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038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7AE85-D950-46D0-9CC0-FDC7DB824EB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69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96C21-3ABA-4EA3-B16E-E057EF3C84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4314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02321-DC9D-4909-BBA0-075E79E0395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0539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20F3C-BE00-4585-B2A9-97E11449BAA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617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08A7-F328-4301-B30C-65DA5D3B685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266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BC84-B52F-479C-A7E3-87A2B6906BD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7119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616A5-D8E0-4827-9E7E-D469A247E86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26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4A07-259A-4535-B20B-B3FAC96EA460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99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9138D-ED1C-4DA3-8EC6-E16CDFC573D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757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AE503-0CA3-4C45-8A38-BCAE900CCEA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799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ABAD-E46E-4AEE-AB14-129444D8FA6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95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18BFF-079C-4715-91CB-C9858FF2D99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526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43057-97A5-4E4B-9C4A-97444C024B3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23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FB63-2E21-4F89-9C9F-F8B0720A049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862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D77D-5B1A-42F3-9668-B7FA69DBEFF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198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EE64B-6CC5-4731-95BC-7D2744AB141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56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6BBA4-AEBD-4734-BED9-A817916DD17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093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E8755-834A-4C2C-B6A3-9A507DE8F4E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235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5DED-9A94-4C4E-8F00-FB0D4CA514F6}" type="datetime1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613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2CBBE-FADD-4E91-B4C8-752B4AD960D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2816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9549-8FA0-4A08-A9E8-DC0BEE79A5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8294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C668-8779-4F4C-BBFB-7649F437DEB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6157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0CDB6-EBB4-491D-9DE2-2EF4D8F4188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554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A2A9-CB99-453F-BB9C-E89C72CCE8F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14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C3CF0-7ADF-4244-9BFD-BB5C85BC8808}" type="datetime1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2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486C8-9FB0-4FCA-83AC-E9477BC35735}" type="datetime1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21A85-2F53-4DA1-8CF3-B0E3AADDCCAF}" type="datetime1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8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0CA19-6A16-48CC-B095-B762197A2049}" type="datetime1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48541-B59B-402E-AFDF-901315854CC0}" type="datetime1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5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EAF39-9FF3-4317-8F91-FAD8BC87F314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7FE5C-82D7-4459-BC30-DFA82EE7DA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6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0198D-A76C-4BD3-99C9-DD7821BED0D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38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DA9C-7C81-452F-978F-24989519498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46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4DD35-FC95-41EC-B716-C7B78B0A4AB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5/25/2016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64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3615159"/>
            <a:ext cx="7772400" cy="1470025"/>
          </a:xfrm>
        </p:spPr>
        <p:txBody>
          <a:bodyPr/>
          <a:lstStyle/>
          <a:p>
            <a:r>
              <a:rPr lang="nl-NL" dirty="0" err="1"/>
              <a:t>Lectures</a:t>
            </a:r>
            <a:r>
              <a:rPr lang="nl-NL" dirty="0"/>
              <a:t> &amp; Lesroosters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4988768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Team </a:t>
            </a:r>
            <a:r>
              <a:rPr lang="nl-NL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Datanose</a:t>
            </a:r>
            <a:r>
              <a:rPr lang="nl-N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nl-N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Bas </a:t>
            </a:r>
            <a:r>
              <a:rPr lang="nl-NL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Châtel</a:t>
            </a:r>
            <a:endParaRPr lang="nl-NL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Job Huisman</a:t>
            </a:r>
          </a:p>
          <a:p>
            <a:r>
              <a:rPr lang="nl-N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Bram Sloots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98454"/>
            <a:ext cx="4824536" cy="3218578"/>
          </a:xfrm>
          <a:prstGeom prst="rect">
            <a:avLst/>
          </a:prstGeom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Heuristiek en </a:t>
            </a:r>
            <a:r>
              <a:rPr lang="nl-NL" dirty="0" err="1" smtClean="0"/>
              <a:t>Statespace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NL" dirty="0" smtClean="0"/>
                  <a:t>Vaste werkgroepen</a:t>
                </a:r>
              </a:p>
              <a:p>
                <a:endParaRPr lang="nl-NL" dirty="0"/>
              </a:p>
              <a:p>
                <a:r>
                  <a:rPr lang="nl-NL" dirty="0" smtClean="0"/>
                  <a:t>124 unieke vakken, 45 werkgroepen</a:t>
                </a:r>
              </a:p>
              <a:p>
                <a:r>
                  <a:rPr lang="nl-NL" dirty="0" smtClean="0"/>
                  <a:t>S</a:t>
                </a:r>
                <a:r>
                  <a:rPr lang="nl-NL" dirty="0" smtClean="0"/>
                  <a:t>pacestate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l-NL" b="0" i="1" smtClean="0">
                                <a:latin typeface="Cambria Math"/>
                              </a:rPr>
                              <m:t>140</m:t>
                            </m:r>
                          </m:num>
                          <m:den>
                            <m:r>
                              <a:rPr lang="nl-NL" b="0" i="1" smtClean="0">
                                <a:latin typeface="Cambria Math"/>
                              </a:rPr>
                              <m:t>124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/>
                          </a:rPr>
                          <m:t>140!</m:t>
                        </m:r>
                      </m:num>
                      <m:den>
                        <m:r>
                          <a:rPr lang="nl-NL" b="0" i="1" smtClean="0">
                            <a:latin typeface="Cambria Math"/>
                          </a:rPr>
                          <m:t>124! · 16!</m:t>
                        </m:r>
                      </m:den>
                    </m:f>
                  </m:oMath>
                </a14:m>
                <a:r>
                  <a:rPr lang="en-US" dirty="0" smtClean="0"/>
                  <a:t> = 4.27·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NL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i="1" smtClean="0">
                            <a:latin typeface="Cambria Math"/>
                          </a:rPr>
                          <m:t>2</m:t>
                        </m:r>
                        <m:r>
                          <a:rPr lang="nl-NL" b="0" i="1" smtClean="0"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endParaRPr lang="nl-NL" dirty="0"/>
              </a:p>
              <a:p>
                <a:r>
                  <a:rPr lang="nl-NL" dirty="0" smtClean="0"/>
                  <a:t>Theoretisch maximum = 1900 </a:t>
                </a:r>
                <a:r>
                  <a:rPr lang="nl-NL" dirty="0" smtClean="0"/>
                  <a:t>punten</a:t>
                </a:r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9" r="25771" b="3205"/>
          <a:stretch/>
        </p:blipFill>
        <p:spPr>
          <a:xfrm>
            <a:off x="7389671" y="2852936"/>
            <a:ext cx="1646825" cy="3425216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5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5" b="15751"/>
          <a:stretch/>
        </p:blipFill>
        <p:spPr>
          <a:xfrm>
            <a:off x="1475656" y="5157192"/>
            <a:ext cx="2160240" cy="1497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72616" y="260648"/>
            <a:ext cx="8229600" cy="1143000"/>
          </a:xfrm>
        </p:spPr>
        <p:txBody>
          <a:bodyPr/>
          <a:lstStyle/>
          <a:p>
            <a:r>
              <a:rPr lang="nl-NL" dirty="0" smtClean="0"/>
              <a:t>Algoritmen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>
            <a:normAutofit/>
          </a:bodyPr>
          <a:lstStyle/>
          <a:p>
            <a:r>
              <a:rPr lang="nl-NL" dirty="0" smtClean="0"/>
              <a:t>Random</a:t>
            </a:r>
          </a:p>
          <a:p>
            <a:r>
              <a:rPr lang="nl-NL" dirty="0" err="1" smtClean="0"/>
              <a:t>Hillclimber</a:t>
            </a:r>
            <a:endParaRPr lang="nl-NL" dirty="0" smtClean="0"/>
          </a:p>
          <a:p>
            <a:r>
              <a:rPr lang="nl-NL" dirty="0" err="1" smtClean="0"/>
              <a:t>Simulated</a:t>
            </a:r>
            <a:r>
              <a:rPr lang="nl-NL" dirty="0" smtClean="0"/>
              <a:t> </a:t>
            </a:r>
            <a:r>
              <a:rPr lang="nl-NL" dirty="0" err="1" smtClean="0"/>
              <a:t>Annealing</a:t>
            </a:r>
            <a:endParaRPr lang="nl-NL" dirty="0" smtClean="0"/>
          </a:p>
          <a:p>
            <a:r>
              <a:rPr lang="nl-NL" dirty="0" err="1" smtClean="0"/>
              <a:t>Genetic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/>
              <a:t>Score evaluatie is maat voor tijd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7" r="14908"/>
          <a:stretch/>
        </p:blipFill>
        <p:spPr>
          <a:xfrm>
            <a:off x="6023617" y="637803"/>
            <a:ext cx="2580831" cy="3367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39"/>
          <a:stretch/>
        </p:blipFill>
        <p:spPr>
          <a:xfrm>
            <a:off x="5004048" y="4958931"/>
            <a:ext cx="2952327" cy="1710429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" y="260648"/>
            <a:ext cx="8229600" cy="1143000"/>
          </a:xfrm>
        </p:spPr>
        <p:txBody>
          <a:bodyPr/>
          <a:lstStyle/>
          <a:p>
            <a:r>
              <a:rPr lang="nl-NL" dirty="0" smtClean="0"/>
              <a:t>‘Random’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686800" cy="1396752"/>
          </a:xfrm>
        </p:spPr>
        <p:txBody>
          <a:bodyPr>
            <a:normAutofit/>
          </a:bodyPr>
          <a:lstStyle/>
          <a:p>
            <a:r>
              <a:rPr lang="nl-NL" dirty="0" smtClean="0"/>
              <a:t>26 beste roosters </a:t>
            </a:r>
          </a:p>
          <a:p>
            <a:r>
              <a:rPr lang="nl-NL" dirty="0" smtClean="0"/>
              <a:t>5000 </a:t>
            </a:r>
            <a:r>
              <a:rPr lang="nl-NL" dirty="0" smtClean="0"/>
              <a:t>random roosters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87" y="2681412"/>
            <a:ext cx="6876757" cy="4176588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2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‘</a:t>
            </a:r>
            <a:r>
              <a:rPr lang="nl-NL" dirty="0" smtClean="0"/>
              <a:t>Hill </a:t>
            </a:r>
            <a:r>
              <a:rPr lang="nl-NL" dirty="0" err="1" smtClean="0"/>
              <a:t>Climber</a:t>
            </a:r>
            <a:r>
              <a:rPr lang="nl-NL" dirty="0" smtClean="0"/>
              <a:t>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4525963"/>
          </a:xfrm>
        </p:spPr>
        <p:txBody>
          <a:bodyPr/>
          <a:lstStyle/>
          <a:p>
            <a:r>
              <a:rPr lang="nl-NL" dirty="0" smtClean="0"/>
              <a:t>Ontwikkeld 26 roosters</a:t>
            </a:r>
          </a:p>
          <a:p>
            <a:r>
              <a:rPr lang="nl-NL" dirty="0" smtClean="0"/>
              <a:t>1 </a:t>
            </a:r>
            <a:r>
              <a:rPr lang="nl-NL" dirty="0"/>
              <a:t>mutatie per </a:t>
            </a:r>
            <a:r>
              <a:rPr lang="nl-NL" dirty="0" smtClean="0"/>
              <a:t>keer</a:t>
            </a:r>
          </a:p>
          <a:p>
            <a:r>
              <a:rPr lang="nl-NL" dirty="0" smtClean="0"/>
              <a:t>5000 mutaties proberen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t="2691"/>
          <a:stretch/>
        </p:blipFill>
        <p:spPr>
          <a:xfrm>
            <a:off x="1115617" y="3068961"/>
            <a:ext cx="6840000" cy="3544837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‘</a:t>
            </a:r>
            <a:r>
              <a:rPr lang="nl-NL" dirty="0" err="1" smtClean="0"/>
              <a:t>Simulated</a:t>
            </a:r>
            <a:r>
              <a:rPr lang="nl-NL" dirty="0" smtClean="0"/>
              <a:t> </a:t>
            </a:r>
            <a:r>
              <a:rPr lang="nl-NL" dirty="0" err="1" smtClean="0"/>
              <a:t>Annealing</a:t>
            </a:r>
            <a:r>
              <a:rPr lang="nl-NL" dirty="0" smtClean="0"/>
              <a:t>’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NL" dirty="0" smtClean="0"/>
                  <a:t>Zelfde als </a:t>
                </a:r>
                <a:r>
                  <a:rPr lang="nl-NL" dirty="0" err="1" smtClean="0"/>
                  <a:t>Hill</a:t>
                </a:r>
                <a:r>
                  <a:rPr lang="nl-NL" dirty="0" smtClean="0"/>
                  <a:t> C</a:t>
                </a:r>
                <a:r>
                  <a:rPr lang="nl-NL" dirty="0" err="1" smtClean="0"/>
                  <a:t>limber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i="0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nl-NL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nl-NL" dirty="0" smtClean="0"/>
                  <a:t> </a:t>
                </a:r>
                <a:r>
                  <a:rPr lang="nl-NL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nl-NL" i="1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sz="2800" dirty="0" smtClean="0"/>
                  <a:t> = </a:t>
                </a:r>
                <a:r>
                  <a:rPr lang="en-US" altLang="en-US" sz="2800" dirty="0" smtClean="0">
                    <a:solidFill>
                      <a:srgbClr val="37373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0.9948536</a:t>
                </a:r>
                <a:endParaRPr lang="en-US" altLang="en-US" sz="2800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t="2462" b="1552"/>
          <a:stretch/>
        </p:blipFill>
        <p:spPr>
          <a:xfrm>
            <a:off x="1011088" y="2996952"/>
            <a:ext cx="7121824" cy="3672408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12167"/>
            <a:ext cx="8229600" cy="1143000"/>
          </a:xfrm>
        </p:spPr>
        <p:txBody>
          <a:bodyPr/>
          <a:lstStyle/>
          <a:p>
            <a:r>
              <a:rPr lang="nl-NL" dirty="0" smtClean="0"/>
              <a:t>‘</a:t>
            </a:r>
            <a:r>
              <a:rPr lang="nl-NL" dirty="0" err="1" smtClean="0"/>
              <a:t>Genetic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r>
              <a:rPr lang="nl-NL" dirty="0" smtClean="0"/>
              <a:t>’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sz="2800" dirty="0" smtClean="0"/>
                  <a:t>2500 generaties</a:t>
                </a:r>
              </a:p>
              <a:p>
                <a:r>
                  <a:rPr lang="nl-NL" sz="2800" dirty="0" smtClean="0"/>
                  <a:t>Selectie volgens kans:</a:t>
                </a:r>
              </a:p>
              <a:p>
                <a:pPr marL="0" indent="0">
                  <a:buNone/>
                </a:pPr>
                <a:r>
                  <a:rPr lang="nl-NL" sz="2800" dirty="0" smtClean="0"/>
                  <a:t>T </a:t>
                </a:r>
                <a:r>
                  <a:rPr lang="nl-NL" sz="2800" dirty="0"/>
                  <a:t>= </a:t>
                </a:r>
                <a14:m>
                  <m:oMath xmlns:m="http://schemas.openxmlformats.org/officeDocument/2006/math">
                    <m:r>
                      <a:rPr lang="nl-NL" sz="2800" b="0" i="1" smtClean="0">
                        <a:latin typeface="Cambria Math"/>
                      </a:rPr>
                      <m:t>0.6</m:t>
                    </m:r>
                  </m:oMath>
                </a14:m>
                <a:r>
                  <a:rPr lang="nl-NL" sz="2800" dirty="0" smtClean="0"/>
                  <a:t>+</a:t>
                </a:r>
                <a:r>
                  <a:rPr lang="en-US" sz="2800" dirty="0" smtClean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800" b="0" i="1" smtClean="0">
                            <a:latin typeface="Cambria Math"/>
                          </a:rPr>
                          <m:t>0.6</m:t>
                        </m:r>
                      </m:num>
                      <m:den>
                        <m:r>
                          <a:rPr lang="nl-NL" sz="2800" b="0" i="1" smtClean="0">
                            <a:latin typeface="Cambria Math"/>
                          </a:rPr>
                          <m:t>𝑖</m:t>
                        </m:r>
                        <m:r>
                          <a:rPr lang="nl-NL" sz="2800" b="0" i="1" smtClean="0">
                            <a:latin typeface="Cambria Math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2800" dirty="0" smtClean="0"/>
                  <a:t>)      </a:t>
                </a:r>
                <a:r>
                  <a:rPr lang="en-US" sz="2400" dirty="0" err="1" smtClean="0"/>
                  <a:t>i</a:t>
                </a:r>
                <a:r>
                  <a:rPr lang="en-US" sz="2400" dirty="0" smtClean="0"/>
                  <a:t>=</a:t>
                </a:r>
                <a:r>
                  <a:rPr lang="en-US" sz="2400" dirty="0" err="1" smtClean="0"/>
                  <a:t>positie</a:t>
                </a:r>
                <a:r>
                  <a:rPr lang="en-US" sz="2400" dirty="0" smtClean="0"/>
                  <a:t> in ranking</a:t>
                </a:r>
                <a:endParaRPr lang="nl-NL" sz="2800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686659" y="1455167"/>
            <a:ext cx="272895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2400" dirty="0" smtClean="0"/>
              <a:t>Ouderpopulatie (26)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667178" y="3462099"/>
            <a:ext cx="295946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nl-NL" sz="2400" dirty="0" smtClean="0"/>
              <a:t>Nieuwe generatie (52)</a:t>
            </a:r>
          </a:p>
          <a:p>
            <a:pPr algn="ctr"/>
            <a:r>
              <a:rPr lang="nl-NL" sz="2400" dirty="0" smtClean="0"/>
              <a:t>+ Ouderpopulatie (26)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282711" y="5919663"/>
            <a:ext cx="375378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sz="2400" dirty="0" smtClean="0"/>
              <a:t>Nieuwe Ouderpopulatie (26)</a:t>
            </a:r>
            <a:endParaRPr lang="en-US" sz="2400" dirty="0"/>
          </a:p>
        </p:txBody>
      </p:sp>
      <p:sp>
        <p:nvSpPr>
          <p:cNvPr id="9" name="Down Arrow 8"/>
          <p:cNvSpPr/>
          <p:nvPr/>
        </p:nvSpPr>
        <p:spPr>
          <a:xfrm>
            <a:off x="6804248" y="1987534"/>
            <a:ext cx="504056" cy="1369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6804248" y="4388615"/>
            <a:ext cx="504056" cy="14166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44506" y="4767535"/>
            <a:ext cx="11608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2400" dirty="0" smtClean="0"/>
              <a:t>Selectie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506870" y="2319263"/>
            <a:ext cx="316958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NL" sz="2400" dirty="0" smtClean="0"/>
              <a:t>Recombinatie + mutatie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617921"/>
            <a:ext cx="4026254" cy="2763407"/>
          </a:xfrm>
          <a:prstGeom prst="rect">
            <a:avLst/>
          </a:prstGeom>
        </p:spPr>
      </p:pic>
      <p:sp>
        <p:nvSpPr>
          <p:cNvPr id="13" name="Tijdelijke aanduiding voor dianumm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1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12167"/>
            <a:ext cx="8229600" cy="1143000"/>
          </a:xfrm>
        </p:spPr>
        <p:txBody>
          <a:bodyPr/>
          <a:lstStyle/>
          <a:p>
            <a:r>
              <a:rPr lang="nl-NL" dirty="0" smtClean="0"/>
              <a:t>‘</a:t>
            </a:r>
            <a:r>
              <a:rPr lang="nl-NL" dirty="0" err="1" smtClean="0"/>
              <a:t>Genetic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r>
              <a:rPr lang="nl-NL" dirty="0" smtClean="0"/>
              <a:t>’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03848" y="3789040"/>
            <a:ext cx="81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graphs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" b="1724"/>
          <a:stretch/>
        </p:blipFill>
        <p:spPr>
          <a:xfrm>
            <a:off x="359532" y="1986059"/>
            <a:ext cx="8445624" cy="4344625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0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 err="1" smtClean="0">
                <a:latin typeface="+mn-lt"/>
              </a:rPr>
              <a:t>Visualisatie</a:t>
            </a:r>
            <a:endParaRPr lang="en-GB" sz="4400" dirty="0">
              <a:latin typeface="+mn-lt"/>
            </a:endParaRP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2"/>
          <a:srcRect r="50664"/>
          <a:stretch/>
        </p:blipFill>
        <p:spPr>
          <a:xfrm>
            <a:off x="179512" y="2132856"/>
            <a:ext cx="3998132" cy="3600000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 rotWithShape="1">
          <a:blip r:embed="rId2"/>
          <a:srcRect l="50593" r="71"/>
          <a:stretch/>
        </p:blipFill>
        <p:spPr>
          <a:xfrm>
            <a:off x="4966355" y="2132856"/>
            <a:ext cx="3998133" cy="3600000"/>
          </a:xfrm>
          <a:prstGeom prst="rect">
            <a:avLst/>
          </a:prstGeom>
        </p:spPr>
      </p:pic>
      <p:sp>
        <p:nvSpPr>
          <p:cNvPr id="7" name="PIJL-RECHTS 6"/>
          <p:cNvSpPr/>
          <p:nvPr/>
        </p:nvSpPr>
        <p:spPr>
          <a:xfrm>
            <a:off x="4283968" y="3429000"/>
            <a:ext cx="596631" cy="123483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>
              <a:solidFill>
                <a:prstClr val="white"/>
              </a:solidFill>
            </a:endParaRP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9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Vergelijken verloop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t="1379" b="1943"/>
          <a:stretch/>
        </p:blipFill>
        <p:spPr>
          <a:xfrm>
            <a:off x="323148" y="1916832"/>
            <a:ext cx="8497704" cy="4392488"/>
          </a:xfr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Vergelijken eindresultaat</a:t>
            </a:r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19</a:t>
            </a:fld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22" t="8281" r="667" b="45401"/>
          <a:stretch/>
        </p:blipFill>
        <p:spPr>
          <a:xfrm>
            <a:off x="889578" y="1543872"/>
            <a:ext cx="7364843" cy="48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792" y="1138684"/>
            <a:ext cx="3703212" cy="994172"/>
          </a:xfrm>
        </p:spPr>
        <p:txBody>
          <a:bodyPr>
            <a:noAutofit/>
          </a:bodyPr>
          <a:lstStyle/>
          <a:p>
            <a:r>
              <a:rPr lang="nl-NL" sz="4400" b="1" dirty="0" smtClean="0"/>
              <a:t>Team </a:t>
            </a:r>
            <a:r>
              <a:rPr lang="nl-NL" sz="4400" b="1" dirty="0" err="1" smtClean="0"/>
              <a:t>Datanose</a:t>
            </a:r>
            <a:endParaRPr lang="nl-NL" sz="4400" b="1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602745" y="4739138"/>
            <a:ext cx="2541256" cy="78283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50" dirty="0">
                <a:solidFill>
                  <a:prstClr val="black"/>
                </a:solidFill>
              </a:rPr>
              <a:t>Bram Sloots</a:t>
            </a:r>
          </a:p>
          <a:p>
            <a:pPr marL="0" indent="0">
              <a:buNone/>
            </a:pPr>
            <a:r>
              <a:rPr lang="nl-NL" sz="1650" dirty="0">
                <a:solidFill>
                  <a:prstClr val="black"/>
                </a:solidFill>
              </a:rPr>
              <a:t>Natuur-  en Sterrenkunde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 rotWithShape="1">
          <a:blip r:embed="rId3"/>
          <a:srcRect l="42924" t="11306" r="24503" b="58097"/>
          <a:stretch/>
        </p:blipFill>
        <p:spPr>
          <a:xfrm>
            <a:off x="491931" y="2729171"/>
            <a:ext cx="1559789" cy="1796387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4"/>
          <a:srcRect l="-477" r="5929"/>
          <a:stretch/>
        </p:blipFill>
        <p:spPr>
          <a:xfrm>
            <a:off x="6839829" y="2729171"/>
            <a:ext cx="1548595" cy="1796387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 rotWithShape="1">
          <a:blip r:embed="rId5"/>
          <a:srcRect l="56435" t="19048" r="25622" b="49385"/>
          <a:stretch/>
        </p:blipFill>
        <p:spPr>
          <a:xfrm>
            <a:off x="3828714" y="2726930"/>
            <a:ext cx="1535374" cy="1800871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338636" y="4739138"/>
            <a:ext cx="214513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50" dirty="0">
                <a:solidFill>
                  <a:prstClr val="black"/>
                </a:solidFill>
              </a:rPr>
              <a:t>Bas </a:t>
            </a:r>
            <a:r>
              <a:rPr lang="nl-NL" sz="1650" dirty="0" err="1">
                <a:solidFill>
                  <a:prstClr val="black"/>
                </a:solidFill>
              </a:rPr>
              <a:t>Châtel</a:t>
            </a:r>
            <a:endParaRPr lang="nl-NL" sz="1650" dirty="0">
              <a:solidFill>
                <a:prstClr val="black"/>
              </a:solidFill>
            </a:endParaRPr>
          </a:p>
          <a:p>
            <a:r>
              <a:rPr lang="nl-NL" sz="1650" dirty="0">
                <a:solidFill>
                  <a:prstClr val="black"/>
                </a:solidFill>
              </a:rPr>
              <a:t>Neurowetenschappen</a:t>
            </a:r>
            <a:r>
              <a:rPr lang="en-GB" sz="1650" dirty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3540195" y="4715657"/>
            <a:ext cx="2263517" cy="80631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50" dirty="0">
                <a:solidFill>
                  <a:prstClr val="black"/>
                </a:solidFill>
              </a:rPr>
              <a:t>Job Huisman</a:t>
            </a:r>
          </a:p>
          <a:p>
            <a:pPr marL="0" indent="0">
              <a:buNone/>
            </a:pPr>
            <a:r>
              <a:rPr lang="nl-NL" sz="1650" dirty="0">
                <a:solidFill>
                  <a:prstClr val="black"/>
                </a:solidFill>
              </a:rPr>
              <a:t>Neurowetenschappen</a:t>
            </a: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296" y="476672"/>
            <a:ext cx="1496346" cy="1496346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79" y="476672"/>
            <a:ext cx="1496346" cy="1496346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Discussie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Formule ‘</a:t>
            </a:r>
            <a:r>
              <a:rPr lang="nl-NL" dirty="0" err="1" smtClean="0"/>
              <a:t>Simulated</a:t>
            </a:r>
            <a:r>
              <a:rPr lang="nl-NL" dirty="0" smtClean="0"/>
              <a:t> </a:t>
            </a:r>
            <a:r>
              <a:rPr lang="nl-NL" dirty="0" err="1" smtClean="0"/>
              <a:t>Annealing</a:t>
            </a:r>
            <a:r>
              <a:rPr lang="nl-NL" dirty="0" smtClean="0"/>
              <a:t>’ verbeteren </a:t>
            </a:r>
          </a:p>
          <a:p>
            <a:r>
              <a:rPr lang="nl-NL" dirty="0" smtClean="0"/>
              <a:t>Evaluatie </a:t>
            </a:r>
            <a:r>
              <a:rPr lang="nl-NL" dirty="0" smtClean="0"/>
              <a:t>score als maat voor tijd?</a:t>
            </a:r>
          </a:p>
          <a:p>
            <a:endParaRPr lang="nl-NL" dirty="0" smtClean="0"/>
          </a:p>
          <a:p>
            <a:r>
              <a:rPr lang="nl-NL" dirty="0" smtClean="0"/>
              <a:t>Vaste </a:t>
            </a:r>
            <a:r>
              <a:rPr lang="nl-NL" dirty="0" smtClean="0"/>
              <a:t>werkgroepindeling </a:t>
            </a:r>
            <a:r>
              <a:rPr lang="nl-NL" dirty="0" smtClean="0"/>
              <a:t>lijkt goed te werken</a:t>
            </a:r>
            <a:endParaRPr lang="nl-NL" dirty="0" smtClean="0"/>
          </a:p>
          <a:p>
            <a:r>
              <a:rPr lang="nl-NL" dirty="0" smtClean="0"/>
              <a:t>Toevallig goede parameters </a:t>
            </a:r>
            <a:r>
              <a:rPr lang="nl-NL" dirty="0" smtClean="0"/>
              <a:t>‘</a:t>
            </a:r>
            <a:r>
              <a:rPr lang="nl-NL" dirty="0" err="1"/>
              <a:t>G</a:t>
            </a:r>
            <a:r>
              <a:rPr lang="nl-NL" dirty="0" err="1" smtClean="0"/>
              <a:t>enetic</a:t>
            </a:r>
            <a:r>
              <a:rPr lang="nl-NL" dirty="0" smtClean="0"/>
              <a:t> </a:t>
            </a:r>
            <a:r>
              <a:rPr lang="nl-NL" dirty="0" err="1"/>
              <a:t>A</a:t>
            </a:r>
            <a:r>
              <a:rPr lang="nl-NL" dirty="0" err="1" smtClean="0"/>
              <a:t>lgorithm</a:t>
            </a:r>
            <a:r>
              <a:rPr lang="nl-NL" dirty="0" smtClean="0"/>
              <a:t>’</a:t>
            </a:r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5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400" dirty="0" err="1" smtClean="0">
                <a:latin typeface="+mn-lt"/>
              </a:rPr>
              <a:t>Vragen</a:t>
            </a:r>
            <a:endParaRPr lang="en-GB" sz="4400" dirty="0">
              <a:latin typeface="+mn-lt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707904" y="2780928"/>
            <a:ext cx="1881788" cy="30969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0000" dirty="0"/>
              <a:t>?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B39E3-CE39-4AA9-A05E-F82DE05042A6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99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Roosters maken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181079"/>
              </p:ext>
            </p:extLst>
          </p:nvPr>
        </p:nvGraphicFramePr>
        <p:xfrm>
          <a:off x="1223320" y="3573016"/>
          <a:ext cx="67687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1080120"/>
                <a:gridCol w="1008112"/>
                <a:gridCol w="1206834"/>
                <a:gridCol w="1313446"/>
                <a:gridCol w="864096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Tijd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Maandag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Dinsdag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Woensdag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Donderdag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Vrijdag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9.00-11.00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11.00-13.00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13.00-15.00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15.00-17.00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300000">
            <a:off x="411757" y="1488911"/>
            <a:ext cx="2048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610 Leerlingen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 rot="-180000">
            <a:off x="3358925" y="2243532"/>
            <a:ext cx="148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b="1" dirty="0" smtClean="0"/>
              <a:t>29 Vakken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 rot="300000">
            <a:off x="3627351" y="4394880"/>
            <a:ext cx="2363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smtClean="0"/>
              <a:t>X 7 Lokalen</a:t>
            </a:r>
            <a:endParaRPr lang="en-US" sz="3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27784" y="5839246"/>
            <a:ext cx="4516365" cy="52322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nl-NL" sz="2800" b="1" dirty="0" smtClean="0"/>
              <a:t>Geldig rooster + 1000 punten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80971" y="1844824"/>
            <a:ext cx="162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smtClean="0"/>
              <a:t>Hoorcolleges,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89366" y="2163215"/>
            <a:ext cx="1663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smtClean="0"/>
              <a:t>Werkcolleges,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349332" y="2478518"/>
            <a:ext cx="1038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b="1" dirty="0" smtClean="0"/>
              <a:t>Practica</a:t>
            </a:r>
            <a:endParaRPr lang="en-US" sz="2000" b="1" dirty="0"/>
          </a:p>
        </p:txBody>
      </p:sp>
      <p:sp>
        <p:nvSpPr>
          <p:cNvPr id="15" name="Curved Up Arrow 14"/>
          <p:cNvSpPr/>
          <p:nvPr/>
        </p:nvSpPr>
        <p:spPr>
          <a:xfrm rot="1260000">
            <a:off x="1306366" y="2428043"/>
            <a:ext cx="2340887" cy="529816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Down Arrow 15"/>
          <p:cNvSpPr/>
          <p:nvPr/>
        </p:nvSpPr>
        <p:spPr>
          <a:xfrm rot="-720000">
            <a:off x="4283968" y="1454051"/>
            <a:ext cx="2160240" cy="51886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 rot="6060000">
            <a:off x="7263687" y="3355402"/>
            <a:ext cx="2160240" cy="662879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/>
          <a:lstStyle/>
          <a:p>
            <a:r>
              <a:rPr lang="nl-NL" dirty="0" smtClean="0"/>
              <a:t>Twee keer op één dag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455696"/>
              </p:ext>
            </p:extLst>
          </p:nvPr>
        </p:nvGraphicFramePr>
        <p:xfrm>
          <a:off x="755576" y="2492896"/>
          <a:ext cx="69127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1080120"/>
                <a:gridCol w="1008112"/>
                <a:gridCol w="1368152"/>
                <a:gridCol w="1296144"/>
                <a:gridCol w="864096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Tijd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Maandag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Dinsdag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Woensdag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Donderdag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Vrijdag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9.00-11.00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600" dirty="0" smtClean="0"/>
                        <a:t>Hoorcollege</a:t>
                      </a:r>
                      <a:endParaRPr lang="en-US" sz="16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11.00-13.00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13.00-15.00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Werkcollege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15.00-17.00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300000">
            <a:off x="6393264" y="3608199"/>
            <a:ext cx="2323072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- 10 per keer</a:t>
            </a:r>
            <a:endParaRPr lang="en-US" sz="3200" b="1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4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Capaciteit van Lokalen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58905"/>
              </p:ext>
            </p:extLst>
          </p:nvPr>
        </p:nvGraphicFramePr>
        <p:xfrm>
          <a:off x="395536" y="2294880"/>
          <a:ext cx="828092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1167558"/>
                <a:gridCol w="1136698"/>
                <a:gridCol w="1008112"/>
                <a:gridCol w="1224136"/>
                <a:gridCol w="1584176"/>
                <a:gridCol w="864096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Tijd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Lokaal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Maandag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Dinsdag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Woensdag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Donderdag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Vrijdag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9.00-11.00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B1.01</a:t>
                      </a:r>
                      <a:r>
                        <a:rPr lang="nl-NL" baseline="0" dirty="0" smtClean="0"/>
                        <a:t> (20)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11.00-13.00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B1.01</a:t>
                      </a:r>
                      <a:r>
                        <a:rPr lang="nl-NL" baseline="0" dirty="0" smtClean="0"/>
                        <a:t> (20)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Practicum (22)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13.00-15.00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B1.01</a:t>
                      </a:r>
                      <a:r>
                        <a:rPr lang="nl-NL" baseline="0" dirty="0" smtClean="0"/>
                        <a:t> (20)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15.00-17.00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B1.01</a:t>
                      </a:r>
                      <a:r>
                        <a:rPr lang="nl-NL" baseline="0" dirty="0" smtClean="0"/>
                        <a:t> (20)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-240000">
            <a:off x="3430334" y="3823764"/>
            <a:ext cx="2717411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- 1 per Leerling</a:t>
            </a:r>
            <a:endParaRPr lang="en-US" sz="3200" b="1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Dubbele roostering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390021"/>
              </p:ext>
            </p:extLst>
          </p:nvPr>
        </p:nvGraphicFramePr>
        <p:xfrm>
          <a:off x="539552" y="2132856"/>
          <a:ext cx="7848872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1023542"/>
                <a:gridCol w="1136698"/>
                <a:gridCol w="1008112"/>
                <a:gridCol w="1224136"/>
                <a:gridCol w="1296144"/>
                <a:gridCol w="864096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Tijd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Lokaal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Maandag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Dinsdag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Woensdag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Donderdag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Vrijdag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9.00-11.00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B1.02</a:t>
                      </a:r>
                    </a:p>
                    <a:p>
                      <a:r>
                        <a:rPr lang="nl-NL" dirty="0" smtClean="0"/>
                        <a:t>C1.01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11.00-13.00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B1.02</a:t>
                      </a:r>
                    </a:p>
                    <a:p>
                      <a:r>
                        <a:rPr lang="nl-NL" dirty="0" smtClean="0"/>
                        <a:t>C1.01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Vak 1</a:t>
                      </a:r>
                    </a:p>
                    <a:p>
                      <a:r>
                        <a:rPr lang="nl-NL" dirty="0" smtClean="0"/>
                        <a:t>Vak 2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13.00-15.00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B1.02</a:t>
                      </a:r>
                    </a:p>
                    <a:p>
                      <a:r>
                        <a:rPr lang="nl-NL" dirty="0" smtClean="0"/>
                        <a:t>C1.01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15.00-17.00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B1.02</a:t>
                      </a:r>
                    </a:p>
                    <a:p>
                      <a:r>
                        <a:rPr lang="nl-NL" dirty="0" smtClean="0"/>
                        <a:t>C1.01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 rot="240000">
            <a:off x="6181918" y="3050856"/>
            <a:ext cx="2717411" cy="5847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- 1 per Leerling</a:t>
            </a:r>
            <a:endParaRPr lang="en-US" sz="3200" b="1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Verdeling over de week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834048"/>
              </p:ext>
            </p:extLst>
          </p:nvPr>
        </p:nvGraphicFramePr>
        <p:xfrm>
          <a:off x="755576" y="2564904"/>
          <a:ext cx="770485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1368152"/>
                <a:gridCol w="1008112"/>
                <a:gridCol w="1368152"/>
                <a:gridCol w="1296144"/>
                <a:gridCol w="1368152"/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Tijd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Maandag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Dinsdag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Woensdag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Donderdag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 smtClean="0"/>
                        <a:t>Vrijdag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9.00-11.00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Werkcollege</a:t>
                      </a:r>
                      <a:endParaRPr lang="en-US" dirty="0" smtClean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11.00-13.00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smtClean="0"/>
                        <a:t>Hoorcollege</a:t>
                      </a:r>
                      <a:endParaRPr lang="en-US" sz="1800" dirty="0" smtClean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13.00-15.00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dirty="0" smtClean="0"/>
                        <a:t>Hoorcollege</a:t>
                      </a:r>
                      <a:endParaRPr lang="en-US" sz="1800" dirty="0" smtClean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smtClean="0"/>
                        <a:t>15.00-17.00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-240000">
            <a:off x="6029258" y="4098788"/>
            <a:ext cx="2707601" cy="58477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+ 20 per Groep</a:t>
            </a:r>
            <a:endParaRPr lang="en-US" sz="3200" b="1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4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Vakken</a:t>
            </a:r>
            <a:endParaRPr lang="en-GB" dirty="0"/>
          </a:p>
        </p:txBody>
      </p:sp>
      <p:pic>
        <p:nvPicPr>
          <p:cNvPr id="4" name="video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767" t="10158" r="13959" b="9364"/>
          <a:stretch/>
        </p:blipFill>
        <p:spPr>
          <a:xfrm>
            <a:off x="2513838" y="1825177"/>
            <a:ext cx="6166066" cy="3916285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457200" y="2204864"/>
            <a:ext cx="658416" cy="21602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hoek 5"/>
          <p:cNvSpPr/>
          <p:nvPr/>
        </p:nvSpPr>
        <p:spPr>
          <a:xfrm>
            <a:off x="457200" y="3175186"/>
            <a:ext cx="658416" cy="21602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hoek 6"/>
          <p:cNvSpPr/>
          <p:nvPr/>
        </p:nvSpPr>
        <p:spPr>
          <a:xfrm>
            <a:off x="457200" y="4149080"/>
            <a:ext cx="658416" cy="216024"/>
          </a:xfrm>
          <a:prstGeom prst="rect">
            <a:avLst/>
          </a:prstGeom>
          <a:solidFill>
            <a:schemeClr val="accent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kstvak 7"/>
          <p:cNvSpPr txBox="1"/>
          <p:nvPr/>
        </p:nvSpPr>
        <p:spPr>
          <a:xfrm>
            <a:off x="453700" y="2440637"/>
            <a:ext cx="15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Hoorcollege</a:t>
            </a:r>
            <a:endParaRPr lang="en-GB" dirty="0"/>
          </a:p>
        </p:txBody>
      </p:sp>
      <p:sp>
        <p:nvSpPr>
          <p:cNvPr id="9" name="Tekstvak 8"/>
          <p:cNvSpPr txBox="1"/>
          <p:nvPr/>
        </p:nvSpPr>
        <p:spPr>
          <a:xfrm>
            <a:off x="453700" y="3413988"/>
            <a:ext cx="1526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Werkcollege</a:t>
            </a:r>
            <a:endParaRPr lang="en-GB" dirty="0"/>
          </a:p>
        </p:txBody>
      </p:sp>
      <p:sp>
        <p:nvSpPr>
          <p:cNvPr id="10" name="Tekstvak 9"/>
          <p:cNvSpPr txBox="1"/>
          <p:nvPr/>
        </p:nvSpPr>
        <p:spPr>
          <a:xfrm>
            <a:off x="453700" y="438485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Practica</a:t>
            </a:r>
            <a:endParaRPr lang="en-GB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7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Rooster</a:t>
            </a:r>
            <a:endParaRPr lang="en-GB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296168"/>
              </p:ext>
            </p:extLst>
          </p:nvPr>
        </p:nvGraphicFramePr>
        <p:xfrm>
          <a:off x="1331640" y="1412776"/>
          <a:ext cx="6750066" cy="47072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3" imgW="37318909" imgH="26022161" progId="Excel.Sheet.12">
                  <p:embed/>
                </p:oleObj>
              </mc:Choice>
              <mc:Fallback>
                <p:oleObj name="Worksheet" r:id="rId3" imgW="37318909" imgH="2602216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1640" y="1412776"/>
                        <a:ext cx="6750066" cy="47072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7FE5C-82D7-4459-BC30-DFA82EE7DA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</TotalTime>
  <Words>328</Words>
  <Application>Microsoft Office PowerPoint</Application>
  <PresentationFormat>Diavoorstelling (4:3)</PresentationFormat>
  <Paragraphs>176</Paragraphs>
  <Slides>21</Slides>
  <Notes>2</Notes>
  <HiddenSlides>0</HiddenSlides>
  <MMClips>1</MMClips>
  <ScaleCrop>false</ScaleCrop>
  <HeadingPairs>
    <vt:vector size="8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4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2_Office Theme</vt:lpstr>
      <vt:lpstr>3_Office Theme</vt:lpstr>
      <vt:lpstr>4_Office Theme</vt:lpstr>
      <vt:lpstr>Microsoft Excel Worksheet</vt:lpstr>
      <vt:lpstr>Lectures &amp; Lesroosters</vt:lpstr>
      <vt:lpstr>Team Datanose</vt:lpstr>
      <vt:lpstr>Roosters maken</vt:lpstr>
      <vt:lpstr>Twee keer op één dag</vt:lpstr>
      <vt:lpstr>Capaciteit van Lokalen</vt:lpstr>
      <vt:lpstr>Dubbele roostering</vt:lpstr>
      <vt:lpstr>Verdeling over de week</vt:lpstr>
      <vt:lpstr>Vakken</vt:lpstr>
      <vt:lpstr>Rooster</vt:lpstr>
      <vt:lpstr>Heuristiek en Statespace</vt:lpstr>
      <vt:lpstr>Algoritmen</vt:lpstr>
      <vt:lpstr>‘Random’</vt:lpstr>
      <vt:lpstr>‘Hill Climber’</vt:lpstr>
      <vt:lpstr>‘Simulated Annealing’</vt:lpstr>
      <vt:lpstr>‘Genetic Algorithm’</vt:lpstr>
      <vt:lpstr>‘Genetic Algorithm’</vt:lpstr>
      <vt:lpstr>Visualisatie</vt:lpstr>
      <vt:lpstr>Vergelijken verloop</vt:lpstr>
      <vt:lpstr>Vergelijken eindresultaat</vt:lpstr>
      <vt:lpstr>Discussie</vt:lpstr>
      <vt:lpstr>Vragen</vt:lpstr>
    </vt:vector>
  </TitlesOfParts>
  <Company>Universiteit van Amsterdam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UvA</dc:creator>
  <cp:lastModifiedBy>Job Huisman</cp:lastModifiedBy>
  <cp:revision>19</cp:revision>
  <dcterms:created xsi:type="dcterms:W3CDTF">2016-05-24T08:09:42Z</dcterms:created>
  <dcterms:modified xsi:type="dcterms:W3CDTF">2016-05-25T12:12:12Z</dcterms:modified>
</cp:coreProperties>
</file>